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5" r:id="rId8"/>
    <p:sldId id="266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63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1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2285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25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192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7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97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1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9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1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0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1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5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53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2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3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microsoft.com/office/2007/relationships/media" Target="../media/media3.mp4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0.jpg"/><Relationship Id="rId4" Type="http://schemas.openxmlformats.org/officeDocument/2006/relationships/video" Target="../media/media3.mp4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0054-D32E-4C1B-8813-37F8D91F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400"/>
              <a:t>Project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F39AE-AB74-4DE1-80F0-939D6CBC8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9160" y="198733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Jordan Clark</a:t>
            </a:r>
          </a:p>
        </p:txBody>
      </p:sp>
    </p:spTree>
    <p:extLst>
      <p:ext uri="{BB962C8B-B14F-4D97-AF65-F5344CB8AC3E}">
        <p14:creationId xmlns:p14="http://schemas.microsoft.com/office/powerpoint/2010/main" val="328238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BEAA-4BCD-41C7-AF9D-FC79E326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32" y="365126"/>
            <a:ext cx="5181600" cy="130428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Cube runner 2-class MI</a:t>
            </a:r>
            <a:r>
              <a:rPr lang="en-US" sz="1600" b="1" dirty="0">
                <a:solidFill>
                  <a:schemeClr val="bg1"/>
                </a:solidFill>
              </a:rPr>
              <a:t> (motor Imagery)</a:t>
            </a:r>
            <a:r>
              <a:rPr lang="en-US" sz="3200" b="1" dirty="0">
                <a:solidFill>
                  <a:schemeClr val="bg1"/>
                </a:solidFill>
              </a:rPr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1247E-FBCE-4AD6-99A8-31994A32C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8757" y="1126325"/>
            <a:ext cx="4937655" cy="36152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Train using </a:t>
            </a:r>
            <a:r>
              <a:rPr lang="en-US" sz="1800" dirty="0" err="1">
                <a:solidFill>
                  <a:schemeClr val="bg1"/>
                </a:solidFill>
              </a:rPr>
              <a:t>OpenViBE’s</a:t>
            </a:r>
            <a:r>
              <a:rPr lang="en-US" sz="1800" dirty="0">
                <a:solidFill>
                  <a:schemeClr val="bg1"/>
                </a:solidFill>
              </a:rPr>
              <a:t> MI demo</a:t>
            </a:r>
          </a:p>
          <a:p>
            <a:r>
              <a:rPr lang="en-US" sz="1800" dirty="0">
                <a:solidFill>
                  <a:schemeClr val="bg1"/>
                </a:solidFill>
              </a:rPr>
              <a:t>Offline LDA to train classifier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Run </a:t>
            </a:r>
            <a:r>
              <a:rPr lang="en-US" sz="1800" dirty="0" err="1">
                <a:solidFill>
                  <a:schemeClr val="bg1"/>
                </a:solidFill>
              </a:rPr>
              <a:t>realtime</a:t>
            </a:r>
            <a:r>
              <a:rPr lang="en-US" sz="1800" dirty="0">
                <a:solidFill>
                  <a:schemeClr val="bg1"/>
                </a:solidFill>
              </a:rPr>
              <a:t> scenario</a:t>
            </a:r>
          </a:p>
          <a:p>
            <a:r>
              <a:rPr lang="en-US" sz="1800" dirty="0">
                <a:solidFill>
                  <a:schemeClr val="bg1"/>
                </a:solidFill>
              </a:rPr>
              <a:t>LSL to send classifier result to Unity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Move cube left or right to avoid blocks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42A45-E13C-46DB-9D19-D20872310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9907" y="955339"/>
            <a:ext cx="4934479" cy="36152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Compare power spectral density in alpha and beta frequency domain of EEG signals over motor cortex when controlling </a:t>
            </a:r>
            <a:r>
              <a:rPr lang="en-US" sz="1800" dirty="0" err="1">
                <a:solidFill>
                  <a:schemeClr val="bg1"/>
                </a:solidFill>
              </a:rPr>
              <a:t>Canadarm</a:t>
            </a:r>
            <a:r>
              <a:rPr lang="en-US" sz="1800" dirty="0">
                <a:solidFill>
                  <a:schemeClr val="bg1"/>
                </a:solidFill>
              </a:rPr>
              <a:t> VR model with joystick under various alternate gravity environments simulated using an unloading harness and an inversion 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5F7FFA-1597-4EDF-A731-7ABEC4EB2A50}"/>
              </a:ext>
            </a:extLst>
          </p:cNvPr>
          <p:cNvSpPr txBox="1">
            <a:spLocks/>
          </p:cNvSpPr>
          <p:nvPr/>
        </p:nvSpPr>
        <p:spPr>
          <a:xfrm>
            <a:off x="6172200" y="365126"/>
            <a:ext cx="5181600" cy="130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</a:rPr>
              <a:t>Canadarm</a:t>
            </a:r>
            <a:r>
              <a:rPr lang="en-US" sz="3200" b="1" dirty="0">
                <a:solidFill>
                  <a:schemeClr val="bg1"/>
                </a:solidFill>
              </a:rPr>
              <a:t> ISS VR</a:t>
            </a:r>
          </a:p>
        </p:txBody>
      </p:sp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15786F32-5CC3-4B7E-9CCC-1CD73CDC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90" y="4082830"/>
            <a:ext cx="4449311" cy="2410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E8456-1D73-495C-BE7E-7733C22B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3" y="4082830"/>
            <a:ext cx="4524501" cy="24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DB2C-8489-4A05-A276-7B8855D9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4" y="234196"/>
            <a:ext cx="8534400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Excrement collection device</a:t>
            </a:r>
            <a:r>
              <a:rPr lang="en-US" sz="1100" b="1" dirty="0">
                <a:solidFill>
                  <a:schemeClr val="bg1"/>
                </a:solidFill>
              </a:rPr>
              <a:t>  </a:t>
            </a:r>
            <a:r>
              <a:rPr lang="en-US" sz="1200" b="1" dirty="0">
                <a:solidFill>
                  <a:schemeClr val="bg1"/>
                </a:solidFill>
              </a:rPr>
              <a:t>:  Senior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F7D8C-245F-48E7-82A9-E2BB3DCF8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74" y="788246"/>
            <a:ext cx="8534400" cy="36152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Separate liquids and solids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Store in collection device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Sanitary transfer to larger container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Sanitary transport to lab for analysis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My part: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design ideation, CAD, animation, 3D printing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BCCC405-0F0B-4239-946E-C4DB0DE4B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2" r="17955"/>
          <a:stretch/>
        </p:blipFill>
        <p:spPr>
          <a:xfrm rot="5400000">
            <a:off x="199667" y="4267836"/>
            <a:ext cx="2552700" cy="2038349"/>
          </a:xfrm>
          <a:prstGeom prst="rect">
            <a:avLst/>
          </a:prstGeom>
        </p:spPr>
      </p:pic>
      <p:pic>
        <p:nvPicPr>
          <p:cNvPr id="7" name="Picture 6" descr="A picture containing container, bin&#10;&#10;Description automatically generated">
            <a:extLst>
              <a:ext uri="{FF2B5EF4-FFF2-40B4-BE49-F238E27FC236}">
                <a16:creationId xmlns:a16="http://schemas.microsoft.com/office/drawing/2014/main" id="{A254D891-8CF7-4646-AEE4-0902EECB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39" y="4423200"/>
            <a:ext cx="3544426" cy="1727619"/>
          </a:xfrm>
          <a:prstGeom prst="rect">
            <a:avLst/>
          </a:prstGeom>
        </p:spPr>
      </p:pic>
      <p:pic>
        <p:nvPicPr>
          <p:cNvPr id="6" name="Picture 5" descr="A picture containing writing implement, stationary, pencil, pen&#10;&#10;Description automatically generated">
            <a:extLst>
              <a:ext uri="{FF2B5EF4-FFF2-40B4-BE49-F238E27FC236}">
                <a16:creationId xmlns:a16="http://schemas.microsoft.com/office/drawing/2014/main" id="{D55BD09F-3E26-423C-B0AF-B2E3130BD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57" y="1551709"/>
            <a:ext cx="5379769" cy="23414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88C812-E09B-4A44-90EE-8DFD58D4F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87" y="4287116"/>
            <a:ext cx="30575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9CF14B-9577-4B58-B3E5-C18147AB6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43" y="4442481"/>
            <a:ext cx="2235744" cy="17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6CA2-2E01-4EE6-9B26-68F9D8DF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88" y="328337"/>
            <a:ext cx="10287000" cy="129302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SSVEP control for VR drone flight </a:t>
            </a:r>
            <a:r>
              <a:rPr lang="en-US" sz="1200" b="1" dirty="0">
                <a:solidFill>
                  <a:schemeClr val="bg1"/>
                </a:solidFill>
              </a:rPr>
              <a:t>:  BCI Class Final Project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91C2-8CA4-4A6D-B62F-C3663395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88" y="1621365"/>
            <a:ext cx="7527022" cy="3932147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Unity training and testing environment</a:t>
            </a:r>
          </a:p>
          <a:p>
            <a:r>
              <a:rPr lang="en-US" sz="1800" dirty="0">
                <a:solidFill>
                  <a:schemeClr val="bg1"/>
                </a:solidFill>
              </a:rPr>
              <a:t>UDP to sync unity with EEG to label directions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Offline analysis for method verification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Realtime Simulink model using persistent matrix</a:t>
            </a:r>
          </a:p>
          <a:p>
            <a:r>
              <a:rPr lang="en-US" sz="1800" dirty="0">
                <a:solidFill>
                  <a:schemeClr val="bg1"/>
                </a:solidFill>
              </a:rPr>
              <a:t>Fast Fourier Transform to covert to frequency domain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Prediction is frequency at highest intensity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Moving mean of predicted frequencies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Choose least difference to target frequencies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Send prediction and receive in unity via UDP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Move drone in predicted direction</a:t>
            </a:r>
          </a:p>
        </p:txBody>
      </p:sp>
      <p:pic>
        <p:nvPicPr>
          <p:cNvPr id="5" name="Picture 4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B64ABED7-B7FF-47C9-9C90-8CD2F8FD3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03" y="2072409"/>
            <a:ext cx="4793287" cy="27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DFA6-77A8-42EB-BB0D-9BC429A9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95" y="233510"/>
            <a:ext cx="11613605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Hybrid BCI soft-robotic assistive glove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:  </a:t>
            </a:r>
            <a:r>
              <a:rPr lang="en-US" sz="1200" b="1" dirty="0" err="1">
                <a:solidFill>
                  <a:schemeClr val="bg1"/>
                </a:solidFill>
              </a:rPr>
              <a:t>Biorobotics</a:t>
            </a:r>
            <a:r>
              <a:rPr lang="en-US" sz="1200" b="1" dirty="0">
                <a:solidFill>
                  <a:schemeClr val="bg1"/>
                </a:solidFill>
              </a:rPr>
              <a:t> Class Final project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C953-485F-4841-8713-A08A38C8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96" y="1329191"/>
            <a:ext cx="8534400" cy="541975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Unity training environment w/ </a:t>
            </a:r>
            <a:r>
              <a:rPr lang="en-US" sz="1800" dirty="0" err="1">
                <a:solidFill>
                  <a:schemeClr val="bg1"/>
                </a:solidFill>
              </a:rPr>
              <a:t>udp</a:t>
            </a:r>
            <a:r>
              <a:rPr lang="en-US" sz="1800" dirty="0">
                <a:solidFill>
                  <a:schemeClr val="bg1"/>
                </a:solidFill>
              </a:rPr>
              <a:t> to Simulink</a:t>
            </a:r>
          </a:p>
          <a:p>
            <a:r>
              <a:rPr lang="en-US" sz="1800" dirty="0">
                <a:solidFill>
                  <a:schemeClr val="bg1"/>
                </a:solidFill>
              </a:rPr>
              <a:t>7-class actual movement with EEG + </a:t>
            </a:r>
            <a:r>
              <a:rPr lang="en-US" sz="1800" dirty="0" err="1">
                <a:solidFill>
                  <a:schemeClr val="bg1"/>
                </a:solidFill>
              </a:rPr>
              <a:t>fNIRS</a:t>
            </a:r>
            <a:r>
              <a:rPr lang="en-US" sz="1800" dirty="0">
                <a:solidFill>
                  <a:schemeClr val="bg1"/>
                </a:solidFill>
              </a:rPr>
              <a:t> over motor cortex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Thumb, index, middle, ring, pinky, fist, relaxed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13-class with EMG - soft and strong finger movements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Matlab</a:t>
            </a:r>
            <a:r>
              <a:rPr lang="en-US" sz="1800" dirty="0">
                <a:solidFill>
                  <a:schemeClr val="bg1"/>
                </a:solidFill>
              </a:rPr>
              <a:t> for offline and online feature extraction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EEG – power spectral density, spectral flatness, entropy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fNIRS</a:t>
            </a:r>
            <a:r>
              <a:rPr lang="en-US" sz="1600" dirty="0">
                <a:solidFill>
                  <a:schemeClr val="bg1"/>
                </a:solidFill>
              </a:rPr>
              <a:t> – avg, rms, skewness, kurtosis</a:t>
            </a:r>
          </a:p>
          <a:p>
            <a:r>
              <a:rPr lang="en-US" sz="1800" dirty="0">
                <a:solidFill>
                  <a:schemeClr val="bg1"/>
                </a:solidFill>
              </a:rPr>
              <a:t>Train NN using features and target matrices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Realtime </a:t>
            </a:r>
            <a:r>
              <a:rPr lang="en-US" sz="1800" dirty="0" err="1">
                <a:solidFill>
                  <a:schemeClr val="bg1"/>
                </a:solidFill>
              </a:rPr>
              <a:t>simulink</a:t>
            </a:r>
            <a:r>
              <a:rPr lang="en-US" sz="1800" dirty="0">
                <a:solidFill>
                  <a:schemeClr val="bg1"/>
                </a:solidFill>
              </a:rPr>
              <a:t> model using trained NN</a:t>
            </a:r>
          </a:p>
          <a:p>
            <a:r>
              <a:rPr lang="en-US" sz="1800" dirty="0">
                <a:solidFill>
                  <a:schemeClr val="bg1"/>
                </a:solidFill>
              </a:rPr>
              <a:t>UDP send predicted finger to glove’s Arduino code</a:t>
            </a:r>
          </a:p>
          <a:p>
            <a:r>
              <a:rPr lang="en-US" sz="1800" dirty="0">
                <a:solidFill>
                  <a:schemeClr val="bg1"/>
                </a:solidFill>
              </a:rPr>
              <a:t>Adjust air pressure to actuate desired finger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4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BB8DE157-9CCD-4E7C-B568-810E9BB9E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r="26734"/>
          <a:stretch/>
        </p:blipFill>
        <p:spPr>
          <a:xfrm rot="5400000">
            <a:off x="8467466" y="1427202"/>
            <a:ext cx="2769948" cy="260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A800C-3F1E-5DFE-90E3-19974777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03" y="4239430"/>
            <a:ext cx="422910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FE15-D6C5-4E83-B752-4FE7F229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15" y="245633"/>
            <a:ext cx="10741594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IEEE Student Poster Competition</a:t>
            </a:r>
            <a:r>
              <a:rPr lang="en-US" sz="1400" b="1" dirty="0">
                <a:solidFill>
                  <a:schemeClr val="bg1"/>
                </a:solidFill>
              </a:rPr>
              <a:t> :  2</a:t>
            </a:r>
            <a:r>
              <a:rPr lang="en-US" sz="1400" b="1" baseline="30000" dirty="0">
                <a:solidFill>
                  <a:schemeClr val="bg1"/>
                </a:solidFill>
              </a:rPr>
              <a:t>nd</a:t>
            </a:r>
            <a:r>
              <a:rPr lang="en-US" sz="1400" b="1" dirty="0">
                <a:solidFill>
                  <a:schemeClr val="bg1"/>
                </a:solidFill>
              </a:rPr>
              <a:t> place area, 1</a:t>
            </a:r>
            <a:r>
              <a:rPr lang="en-US" sz="1400" b="1" baseline="30000" dirty="0">
                <a:solidFill>
                  <a:schemeClr val="bg1"/>
                </a:solidFill>
              </a:rPr>
              <a:t>st</a:t>
            </a:r>
            <a:r>
              <a:rPr lang="en-US" sz="1400" b="1" dirty="0">
                <a:solidFill>
                  <a:schemeClr val="bg1"/>
                </a:solidFill>
              </a:rPr>
              <a:t> place local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8FEB-A5C4-4DA0-81C3-23C3183D1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78" y="1752700"/>
            <a:ext cx="7761001" cy="5174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Neuro-Virtual Interface System to Understand Human Brain Responses in Simulated Space Conditions</a:t>
            </a:r>
          </a:p>
          <a:p>
            <a:pPr marL="0" indent="0">
              <a:buNone/>
            </a:pPr>
            <a:endParaRPr lang="en-US" sz="6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Unloading harness and inversion table to simulate reduced gravity environments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6-class MI and SSVEP to control drone and 7 </a:t>
            </a:r>
            <a:r>
              <a:rPr lang="en-US" sz="1800" dirty="0" err="1">
                <a:solidFill>
                  <a:schemeClr val="bg1"/>
                </a:solidFill>
              </a:rPr>
              <a:t>dof</a:t>
            </a:r>
            <a:r>
              <a:rPr lang="en-US" sz="1800" dirty="0">
                <a:solidFill>
                  <a:schemeClr val="bg1"/>
                </a:solidFill>
              </a:rPr>
              <a:t> industrial robotic arm</a:t>
            </a:r>
          </a:p>
          <a:p>
            <a:r>
              <a:rPr lang="en-US" sz="1800" dirty="0">
                <a:solidFill>
                  <a:schemeClr val="bg1"/>
                </a:solidFill>
              </a:rPr>
              <a:t>Filter alpha and beta frequency domain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Compare </a:t>
            </a:r>
            <a:r>
              <a:rPr lang="en-US" sz="1800" dirty="0" err="1">
                <a:solidFill>
                  <a:schemeClr val="bg1"/>
                </a:solidFill>
              </a:rPr>
              <a:t>psd</a:t>
            </a:r>
            <a:r>
              <a:rPr lang="en-US" sz="1800" dirty="0">
                <a:solidFill>
                  <a:schemeClr val="bg1"/>
                </a:solidFill>
              </a:rPr>
              <a:t> and spectral entropy of mars gravity, ISS, and earth</a:t>
            </a:r>
          </a:p>
          <a:p>
            <a:r>
              <a:rPr lang="en-US" sz="1800" dirty="0">
                <a:solidFill>
                  <a:schemeClr val="bg1"/>
                </a:solidFill>
              </a:rPr>
              <a:t>Findings: Spectral beta values increase compared to alpha values for mars and ISS compared to earth, which shows a higher required workload for mental tasks in simulated reduced gravity environments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133DB9-C19F-42C5-946E-2C05278D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5" y="4170526"/>
            <a:ext cx="3456597" cy="186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ADF77-6A67-4BA8-947D-8B29F222E995}"/>
              </a:ext>
            </a:extLst>
          </p:cNvPr>
          <p:cNvSpPr txBox="1"/>
          <p:nvPr/>
        </p:nvSpPr>
        <p:spPr>
          <a:xfrm>
            <a:off x="8569045" y="3542581"/>
            <a:ext cx="2655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Kinova</a:t>
            </a:r>
            <a:r>
              <a:rPr lang="en-US" sz="1200" dirty="0">
                <a:solidFill>
                  <a:schemeClr val="bg1"/>
                </a:solidFill>
              </a:rPr>
              <a:t> Moon SSVEP Environment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FDC2A6-6703-45DB-ACE9-703F31833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5" y="1556677"/>
            <a:ext cx="3456597" cy="1872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3AA037-E661-4C5C-B99F-D01BDCC690EA}"/>
              </a:ext>
            </a:extLst>
          </p:cNvPr>
          <p:cNvSpPr txBox="1"/>
          <p:nvPr/>
        </p:nvSpPr>
        <p:spPr>
          <a:xfrm>
            <a:off x="8569045" y="6114023"/>
            <a:ext cx="2655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Drone Mars MI Environment</a:t>
            </a:r>
          </a:p>
        </p:txBody>
      </p:sp>
    </p:spTree>
    <p:extLst>
      <p:ext uri="{BB962C8B-B14F-4D97-AF65-F5344CB8AC3E}">
        <p14:creationId xmlns:p14="http://schemas.microsoft.com/office/powerpoint/2010/main" val="159902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DFA6-77A8-42EB-BB0D-9BC429A9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96" y="233510"/>
            <a:ext cx="11035208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AR EMG Controlled Hand</a:t>
            </a:r>
            <a:r>
              <a:rPr lang="en-US" sz="1200" b="1" dirty="0">
                <a:solidFill>
                  <a:schemeClr val="bg1"/>
                </a:solidFill>
              </a:rPr>
              <a:t>:  Master’s Thesis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C953-485F-4841-8713-A08A38C8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96" y="1329191"/>
            <a:ext cx="8534400" cy="541975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Unity training environment w/ </a:t>
            </a:r>
            <a:r>
              <a:rPr lang="en-US" sz="1800" dirty="0" err="1">
                <a:solidFill>
                  <a:schemeClr val="bg1"/>
                </a:solidFill>
              </a:rPr>
              <a:t>udp</a:t>
            </a:r>
            <a:r>
              <a:rPr lang="en-US" sz="1800" dirty="0">
                <a:solidFill>
                  <a:schemeClr val="bg1"/>
                </a:solidFill>
              </a:rPr>
              <a:t> to Simulink</a:t>
            </a:r>
          </a:p>
          <a:p>
            <a:r>
              <a:rPr lang="en-US" sz="1800" dirty="0">
                <a:solidFill>
                  <a:schemeClr val="bg1"/>
                </a:solidFill>
              </a:rPr>
              <a:t>7-class finger movement with </a:t>
            </a:r>
            <a:r>
              <a:rPr lang="en-US" sz="1800" dirty="0" err="1">
                <a:solidFill>
                  <a:schemeClr val="bg1"/>
                </a:solidFill>
              </a:rPr>
              <a:t>myoband</a:t>
            </a:r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Thumb, index, middle, ring, pinky, fist, relaxed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Sliding window, 15-45Hz bandpass filter, FFT, rectify, normalize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Matlab</a:t>
            </a:r>
            <a:r>
              <a:rPr lang="en-US" sz="1800" dirty="0">
                <a:solidFill>
                  <a:schemeClr val="bg1"/>
                </a:solidFill>
              </a:rPr>
              <a:t> for real-time feature extraction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Time domain – mean, max, rms, variance, standard deviation, sum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Frequency domain – mean, max, rms, variance, standard deviation, sum</a:t>
            </a:r>
          </a:p>
          <a:p>
            <a:r>
              <a:rPr lang="en-US" sz="1800" dirty="0">
                <a:solidFill>
                  <a:schemeClr val="bg1"/>
                </a:solidFill>
              </a:rPr>
              <a:t>Train NN using features and target matrices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Realtime </a:t>
            </a:r>
            <a:r>
              <a:rPr lang="en-US" sz="1800" dirty="0" err="1">
                <a:solidFill>
                  <a:schemeClr val="bg1"/>
                </a:solidFill>
              </a:rPr>
              <a:t>simulink</a:t>
            </a:r>
            <a:r>
              <a:rPr lang="en-US" sz="1800" dirty="0">
                <a:solidFill>
                  <a:schemeClr val="bg1"/>
                </a:solidFill>
              </a:rPr>
              <a:t> model using trained NN with real-time accuracy</a:t>
            </a:r>
          </a:p>
          <a:p>
            <a:r>
              <a:rPr lang="en-US" sz="1800" dirty="0">
                <a:solidFill>
                  <a:schemeClr val="bg1"/>
                </a:solidFill>
              </a:rPr>
              <a:t>UDP send predicted finger to Magic Leap One AR Hand</a:t>
            </a:r>
          </a:p>
          <a:p>
            <a:r>
              <a:rPr lang="en-US" sz="1800" dirty="0">
                <a:solidFill>
                  <a:schemeClr val="bg1"/>
                </a:solidFill>
              </a:rPr>
              <a:t>Adjust AR hand joint angles based on predicted class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8" name="Picture 7" descr="A picture containing indoor, person, window&#10;&#10;Description automatically generated">
            <a:extLst>
              <a:ext uri="{FF2B5EF4-FFF2-40B4-BE49-F238E27FC236}">
                <a16:creationId xmlns:a16="http://schemas.microsoft.com/office/drawing/2014/main" id="{47017807-18F0-CB4A-9E11-DBA57A493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0" b="123"/>
          <a:stretch/>
        </p:blipFill>
        <p:spPr>
          <a:xfrm>
            <a:off x="7896263" y="321165"/>
            <a:ext cx="1575782" cy="28388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08888C-6469-F66D-E8B3-AC4FFAEA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941" y="460189"/>
            <a:ext cx="1904420" cy="2037006"/>
          </a:xfrm>
          <a:prstGeom prst="rect">
            <a:avLst/>
          </a:prstGeom>
        </p:spPr>
      </p:pic>
      <p:pic>
        <p:nvPicPr>
          <p:cNvPr id="4" name="emgUnityHand720">
            <a:hlinkClick r:id="" action="ppaction://media"/>
            <a:extLst>
              <a:ext uri="{FF2B5EF4-FFF2-40B4-BE49-F238E27FC236}">
                <a16:creationId xmlns:a16="http://schemas.microsoft.com/office/drawing/2014/main" id="{8369169C-4798-114D-4D58-645E124FC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83482" y="2841824"/>
            <a:ext cx="2197755" cy="39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28C8-D5EC-96A0-A47A-0E9120BC1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721" y="1200165"/>
            <a:ext cx="1910914" cy="5762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Soccer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CF2D5-AD60-99E2-A06B-664F82EFE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5724" y="1224071"/>
            <a:ext cx="3130511" cy="5762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Zombie Shooter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625E63-36B8-7DA7-A8ED-9F449212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96" y="-18771"/>
            <a:ext cx="11035208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Unity games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E1B1A4-6886-104B-9037-4FA2BA8137F5}"/>
              </a:ext>
            </a:extLst>
          </p:cNvPr>
          <p:cNvSpPr txBox="1">
            <a:spLocks/>
          </p:cNvSpPr>
          <p:nvPr/>
        </p:nvSpPr>
        <p:spPr>
          <a:xfrm>
            <a:off x="6458158" y="83934"/>
            <a:ext cx="4820025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</a:rPr>
              <a:t>Machine Learning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438BE43-9E09-5719-3287-676DE262C128}"/>
              </a:ext>
            </a:extLst>
          </p:cNvPr>
          <p:cNvSpPr txBox="1">
            <a:spLocks/>
          </p:cNvSpPr>
          <p:nvPr/>
        </p:nvSpPr>
        <p:spPr>
          <a:xfrm>
            <a:off x="5994400" y="1224072"/>
            <a:ext cx="6143812" cy="5128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Linear regression using </a:t>
            </a:r>
            <a:r>
              <a:rPr lang="en-US" sz="1800" dirty="0" err="1">
                <a:solidFill>
                  <a:schemeClr val="bg1"/>
                </a:solidFill>
              </a:rPr>
              <a:t>Sk</a:t>
            </a:r>
            <a:r>
              <a:rPr lang="en-US" sz="1800" dirty="0">
                <a:solidFill>
                  <a:schemeClr val="bg1"/>
                </a:solidFill>
              </a:rPr>
              <a:t>-learn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Sentiment Analysis using </a:t>
            </a:r>
            <a:r>
              <a:rPr lang="en-US" sz="1800" dirty="0" err="1">
                <a:solidFill>
                  <a:schemeClr val="bg1"/>
                </a:solidFill>
              </a:rPr>
              <a:t>tensorflow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biLSTM</a:t>
            </a:r>
            <a:r>
              <a:rPr lang="en-US" sz="1800" dirty="0">
                <a:solidFill>
                  <a:schemeClr val="bg1"/>
                </a:solidFill>
              </a:rPr>
              <a:t> &amp; </a:t>
            </a:r>
            <a:r>
              <a:rPr lang="en-US" sz="1800" dirty="0" err="1">
                <a:solidFill>
                  <a:schemeClr val="bg1"/>
                </a:solidFill>
              </a:rPr>
              <a:t>biGRU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Image classification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Sk</a:t>
            </a:r>
            <a:r>
              <a:rPr lang="en-US" sz="1600" dirty="0">
                <a:solidFill>
                  <a:schemeClr val="bg1"/>
                </a:solidFill>
              </a:rPr>
              <a:t>-learn MLP, </a:t>
            </a:r>
            <a:r>
              <a:rPr lang="en-US" sz="1600" dirty="0" err="1">
                <a:solidFill>
                  <a:schemeClr val="bg1"/>
                </a:solidFill>
              </a:rPr>
              <a:t>Tensforflow</a:t>
            </a:r>
            <a:r>
              <a:rPr lang="en-US" sz="1600" dirty="0">
                <a:solidFill>
                  <a:schemeClr val="bg1"/>
                </a:solidFill>
              </a:rPr>
              <a:t> sequential </a:t>
            </a:r>
            <a:r>
              <a:rPr lang="en-US" sz="1600" dirty="0" err="1">
                <a:solidFill>
                  <a:schemeClr val="bg1"/>
                </a:solidFill>
              </a:rPr>
              <a:t>nn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biLSTM</a:t>
            </a:r>
            <a:r>
              <a:rPr lang="en-US" sz="1600" dirty="0">
                <a:solidFill>
                  <a:schemeClr val="bg1"/>
                </a:solidFill>
              </a:rPr>
              <a:t>, GRU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EMG classification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Sk</a:t>
            </a:r>
            <a:r>
              <a:rPr lang="en-US" sz="1600" dirty="0">
                <a:solidFill>
                  <a:schemeClr val="bg1"/>
                </a:solidFill>
              </a:rPr>
              <a:t>-learn MLP, SVM, </a:t>
            </a:r>
            <a:r>
              <a:rPr lang="en-US" sz="1600" dirty="0" err="1">
                <a:solidFill>
                  <a:schemeClr val="bg1"/>
                </a:solidFill>
              </a:rPr>
              <a:t>Tensorflow</a:t>
            </a:r>
            <a:r>
              <a:rPr lang="en-US" sz="1600" dirty="0">
                <a:solidFill>
                  <a:schemeClr val="bg1"/>
                </a:solidFill>
              </a:rPr>
              <a:t> sequential </a:t>
            </a:r>
            <a:r>
              <a:rPr lang="en-US" sz="1600" dirty="0" err="1">
                <a:solidFill>
                  <a:schemeClr val="bg1"/>
                </a:solidFill>
              </a:rPr>
              <a:t>nn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biLSTM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CNN Image Style Transfer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A657CF05-9526-D1FB-D497-50D57DBDE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4348" y="5678073"/>
            <a:ext cx="1266067" cy="949551"/>
          </a:xfrm>
          <a:prstGeom prst="rect">
            <a:avLst/>
          </a:prstGeom>
        </p:spPr>
      </p:pic>
      <p:pic>
        <p:nvPicPr>
          <p:cNvPr id="16" name="Picture 15" descr="A person standing in front of a fountain&#10;&#10;Description automatically generated with low confidence">
            <a:extLst>
              <a:ext uri="{FF2B5EF4-FFF2-40B4-BE49-F238E27FC236}">
                <a16:creationId xmlns:a16="http://schemas.microsoft.com/office/drawing/2014/main" id="{7374DA60-ACFF-3B88-948D-A2A81EA4A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06" y="4079731"/>
            <a:ext cx="949550" cy="1266067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DBDFBBB6-664B-2635-8F96-751164032D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80" y="5573603"/>
            <a:ext cx="1980378" cy="1113962"/>
          </a:xfrm>
          <a:prstGeom prst="rect">
            <a:avLst/>
          </a:prstGeom>
        </p:spPr>
      </p:pic>
      <p:pic>
        <p:nvPicPr>
          <p:cNvPr id="18" name="Picture 17" descr="A picture containing person, indoor, spectacles, goggles&#10;&#10;Description automatically generated">
            <a:extLst>
              <a:ext uri="{FF2B5EF4-FFF2-40B4-BE49-F238E27FC236}">
                <a16:creationId xmlns:a16="http://schemas.microsoft.com/office/drawing/2014/main" id="{90DEC2C7-BDD8-721D-D084-F236302EF8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80" y="5519815"/>
            <a:ext cx="950144" cy="1266067"/>
          </a:xfrm>
          <a:prstGeom prst="rect">
            <a:avLst/>
          </a:prstGeom>
        </p:spPr>
      </p:pic>
      <p:pic>
        <p:nvPicPr>
          <p:cNvPr id="19" name="Picture 18" descr="A picture containing text, ground, military vehicle&#10;&#10;Description automatically generated">
            <a:extLst>
              <a:ext uri="{FF2B5EF4-FFF2-40B4-BE49-F238E27FC236}">
                <a16:creationId xmlns:a16="http://schemas.microsoft.com/office/drawing/2014/main" id="{D212D538-B7D3-909E-95DA-BD4897D815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81" y="4198759"/>
            <a:ext cx="1980377" cy="1113962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0AFB0328-5FBE-3467-385C-3EC28F1562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80" y="4078940"/>
            <a:ext cx="950144" cy="1266858"/>
          </a:xfrm>
          <a:prstGeom prst="rect">
            <a:avLst/>
          </a:prstGeom>
        </p:spPr>
      </p:pic>
      <p:pic>
        <p:nvPicPr>
          <p:cNvPr id="6" name="SoccerCompressed">
            <a:hlinkClick r:id="" action="ppaction://media"/>
            <a:extLst>
              <a:ext uri="{FF2B5EF4-FFF2-40B4-BE49-F238E27FC236}">
                <a16:creationId xmlns:a16="http://schemas.microsoft.com/office/drawing/2014/main" id="{F3E714ED-6B63-D6DD-A7F6-644508292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0891" y="1985213"/>
            <a:ext cx="2356744" cy="4189767"/>
          </a:xfrm>
          <a:prstGeom prst="rect">
            <a:avLst/>
          </a:prstGeom>
        </p:spPr>
      </p:pic>
      <p:pic>
        <p:nvPicPr>
          <p:cNvPr id="15" name="ZombieCompressed">
            <a:hlinkClick r:id="" action="ppaction://media"/>
            <a:extLst>
              <a:ext uri="{FF2B5EF4-FFF2-40B4-BE49-F238E27FC236}">
                <a16:creationId xmlns:a16="http://schemas.microsoft.com/office/drawing/2014/main" id="{D648CA9B-66FF-62AF-1EC7-E6969AEF4740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10901" y="1985213"/>
            <a:ext cx="2357156" cy="4189767"/>
          </a:xfrm>
        </p:spPr>
      </p:pic>
    </p:spTree>
    <p:extLst>
      <p:ext uri="{BB962C8B-B14F-4D97-AF65-F5344CB8AC3E}">
        <p14:creationId xmlns:p14="http://schemas.microsoft.com/office/powerpoint/2010/main" val="404336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97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055E-BA36-405F-BCEA-29DD6896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33" y="183780"/>
            <a:ext cx="8534400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Future Interests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5C9C0D-E158-4CFC-9C18-187A8C3A73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633274"/>
              </p:ext>
            </p:extLst>
          </p:nvPr>
        </p:nvGraphicFramePr>
        <p:xfrm>
          <a:off x="599432" y="1533088"/>
          <a:ext cx="11178711" cy="5943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28994">
                  <a:extLst>
                    <a:ext uri="{9D8B030D-6E8A-4147-A177-3AD203B41FA5}">
                      <a16:colId xmlns:a16="http://schemas.microsoft.com/office/drawing/2014/main" val="405410917"/>
                    </a:ext>
                  </a:extLst>
                </a:gridCol>
                <a:gridCol w="2642532">
                  <a:extLst>
                    <a:ext uri="{9D8B030D-6E8A-4147-A177-3AD203B41FA5}">
                      <a16:colId xmlns:a16="http://schemas.microsoft.com/office/drawing/2014/main" val="1452920096"/>
                    </a:ext>
                  </a:extLst>
                </a:gridCol>
                <a:gridCol w="2785145">
                  <a:extLst>
                    <a:ext uri="{9D8B030D-6E8A-4147-A177-3AD203B41FA5}">
                      <a16:colId xmlns:a16="http://schemas.microsoft.com/office/drawing/2014/main" val="973212633"/>
                    </a:ext>
                  </a:extLst>
                </a:gridCol>
                <a:gridCol w="3322040">
                  <a:extLst>
                    <a:ext uri="{9D8B030D-6E8A-4147-A177-3AD203B41FA5}">
                      <a16:colId xmlns:a16="http://schemas.microsoft.com/office/drawing/2014/main" val="1289053497"/>
                    </a:ext>
                  </a:extLst>
                </a:gridCol>
              </a:tblGrid>
              <a:tr h="3029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BCI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BCI XR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AR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VR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56670"/>
                  </a:ext>
                </a:extLst>
              </a:tr>
              <a:tr h="1464547">
                <a:tc row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Retinal and cochlear implants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DBS therapy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EMG remote / keyboard for media and UI controls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Adjust game weather, music, dialog based on user’s emotions / vitals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Monitor attention during reading,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nlp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summarize missed material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74212" marR="74212"/>
                </a:tc>
                <a:tc rowSpan="3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BCI environment for locked-in patients with MI movement, P300 text editor, MI drawing, SSVEP GUI, telepresence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Exposure therapy environment and monitoring for anxiety / phobias to identify and counteract triggers</a:t>
                      </a:r>
                    </a:p>
                  </a:txBody>
                  <a:tcPr marL="74212" marR="74212"/>
                </a:tc>
                <a:tc row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Surgeon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with CV aid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Music stand w/ library, tuner, metronome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Cooking instructions with CV next step detection and food monitoring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Creative workstation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person character controller /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Tower defense game</a:t>
                      </a:r>
                    </a:p>
                  </a:txBody>
                  <a:tcPr marL="74212" marR="7421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OR w/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for training surgeons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Psychology experiment environment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Chemistry / Physics lab</a:t>
                      </a:r>
                    </a:p>
                  </a:txBody>
                  <a:tcPr marL="74212" marR="74212"/>
                </a:tc>
                <a:extLst>
                  <a:ext uri="{0D108BD9-81ED-4DB2-BD59-A6C34878D82A}">
                    <a16:rowId xmlns:a16="http://schemas.microsoft.com/office/drawing/2014/main" val="3781898700"/>
                  </a:ext>
                </a:extLst>
              </a:tr>
              <a:tr h="298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Code / ML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82650"/>
                  </a:ext>
                </a:extLst>
              </a:tr>
              <a:tr h="2793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Anomaly detection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CV for medical diagnoses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ConvNets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for segmentation, classification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GANs for artistic effects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RNN, LSTM for dynamic gesture classification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74212" marR="74212"/>
                </a:tc>
                <a:extLst>
                  <a:ext uri="{0D108BD9-81ED-4DB2-BD59-A6C34878D82A}">
                    <a16:rowId xmlns:a16="http://schemas.microsoft.com/office/drawing/2014/main" val="204431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853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7">
      <a:dk1>
        <a:sysClr val="windowText" lastClr="000000"/>
      </a:dk1>
      <a:lt1>
        <a:sysClr val="window" lastClr="FFFFFF"/>
      </a:lt1>
      <a:dk2>
        <a:srgbClr val="2190C8"/>
      </a:dk2>
      <a:lt2>
        <a:srgbClr val="DBEFF9"/>
      </a:lt2>
      <a:accent1>
        <a:srgbClr val="76C2E8"/>
      </a:accent1>
      <a:accent2>
        <a:srgbClr val="4FCE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7025</TotalTime>
  <Words>716</Words>
  <Application>Microsoft Office PowerPoint</Application>
  <PresentationFormat>Widescreen</PresentationFormat>
  <Paragraphs>101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Slice</vt:lpstr>
      <vt:lpstr>Project Portfolio</vt:lpstr>
      <vt:lpstr>Cube runner 2-class MI (motor Imagery) game</vt:lpstr>
      <vt:lpstr>Excrement collection device  :  Senior Design </vt:lpstr>
      <vt:lpstr>SSVEP control for VR drone flight :  BCI Class Final Project</vt:lpstr>
      <vt:lpstr>Hybrid BCI soft-robotic assistive glove :  Biorobotics Class Final project</vt:lpstr>
      <vt:lpstr>IEEE Student Poster Competition :  2nd place area, 1st place local</vt:lpstr>
      <vt:lpstr>AR EMG Controlled Hand:  Master’s Thesis</vt:lpstr>
      <vt:lpstr>Unity games</vt:lpstr>
      <vt:lpstr>Future Interests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Portfolio</dc:title>
  <dc:creator>Jordan Clark</dc:creator>
  <cp:lastModifiedBy>Jordan Clark</cp:lastModifiedBy>
  <cp:revision>50</cp:revision>
  <dcterms:created xsi:type="dcterms:W3CDTF">2021-05-26T22:25:35Z</dcterms:created>
  <dcterms:modified xsi:type="dcterms:W3CDTF">2022-05-09T02:08:29Z</dcterms:modified>
</cp:coreProperties>
</file>